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314" r:id="rId3"/>
    <p:sldId id="372" r:id="rId4"/>
    <p:sldId id="2172" r:id="rId5"/>
    <p:sldId id="2155" r:id="rId6"/>
    <p:sldId id="297" r:id="rId7"/>
    <p:sldId id="39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61" autoAdjust="0"/>
    <p:restoredTop sz="93883" autoAdjust="0"/>
  </p:normalViewPr>
  <p:slideViewPr>
    <p:cSldViewPr snapToGrid="0">
      <p:cViewPr varScale="1">
        <p:scale>
          <a:sx n="63" d="100"/>
          <a:sy n="63" d="100"/>
        </p:scale>
        <p:origin x="6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EC527B-ABFB-4CC7-864D-F015282D6379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A006D9-4CCE-4ED5-961A-FD54F4FE2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89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>
                <a:latin typeface="Comic Sans MS" charset="0"/>
                <a:ea typeface="ＭＳ Ｐゴシック" pitchFamily="34" charset="-128"/>
              </a:rPr>
              <a:t>The microwave region generally spans the range from about 3 GHz to 300 GHz and above, although there is no wide acceptance of an exact range, or in particular, of an upper frequency limit.</a:t>
            </a:r>
          </a:p>
        </p:txBody>
      </p:sp>
      <p:sp>
        <p:nvSpPr>
          <p:cNvPr id="20484" name="Date Placeholder 4"/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r>
              <a:rPr lang="en-US" sz="1200">
                <a:latin typeface="Calibri" charset="0"/>
              </a:rPr>
              <a:t>03/25/10</a:t>
            </a:r>
          </a:p>
        </p:txBody>
      </p:sp>
      <p:sp>
        <p:nvSpPr>
          <p:cNvPr id="20485" name="Slide Number Placeholder 5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fld id="{287979D6-6FD1-4FFA-93A4-BC79B73C7404}" type="slidenum">
              <a:rPr lang="en-US" sz="1200"/>
              <a:pPr/>
              <a:t>6</a:t>
            </a:fld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91F0F-E858-4428-B426-D873B8F84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731AEA-690F-4D6B-A519-7A5DF64128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E0961-64EB-4033-AE2E-433978CCE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FEC7E-44BB-4FA9-83A5-EF97D7640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1CD8E-980F-41A0-ACC4-9B1F72FFB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443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5FDDC-77A1-4B1F-A6F0-D25EF6FF4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B2988-3A70-4AE7-B073-951EAC166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8D2D1-85CC-4F87-A81F-B8F113E02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C045B-8B21-490E-BCC3-00E6D2DDC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64516-DCFC-4CB5-AC5D-46F8D789A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67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486593-AF06-490B-9109-392BD7E36E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FCE7BF-39E8-41D7-9473-0A967C20A5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4B7B9-216E-43C5-A01C-69E044181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EFDF7-7D2B-40C7-A528-480B27FB2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DDE6C-0490-45D1-B022-03803ACF9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22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B7A2D-1B6D-41A3-B2B7-FD6BB48A2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A05D2-E1B9-487F-A20A-943C7391F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EB6B1-49C5-4566-8FB1-1317E5808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20C02-DB38-40E8-B699-A57471868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FDB7C-121D-403B-A186-28002E0E9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9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B8DE3-2FFD-4293-B785-9863881E0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4920F-F0A0-4E99-9E8A-A030D3BB4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A982F-9C34-41CA-8F76-B9C56B1CE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79DEA-01B9-422F-A414-59AEE67A4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A4EC0-0CE3-4A9A-857F-C45BCC832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80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33168-9241-4931-8E16-163A4F33A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333D8-73E3-4A1A-BBAD-B176C20B6D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635FB3-09ED-44DF-B438-6261D672C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71BA3-8064-4E90-AF28-D0D24DC91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308C37-239B-4094-B343-9728F05E4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EB2FE-30C9-47BE-B227-663D37D89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74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44B34-758A-4C16-9258-1AA74D639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BF6E6-59C3-43FE-9E14-58816F84E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AD31FD-1964-4474-8FA6-2E2A6C725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0FE32A-2627-4CFB-9134-EA9B79057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CB4A5B-89A6-41D9-936C-5F6B25AEF7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B0A470-226C-4D37-B293-37D7E9A18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090687-947D-436C-9928-2FBEF4C65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26B96E-C778-4368-B119-E8EF224D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6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7EB21-E225-4271-BCDA-8AEA53077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12E202-A012-424D-8322-8EA2FD24E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CECC3-CD65-4B7F-8657-5BFE11DBB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88A348-E245-4FA6-82EE-8E27C0DA8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9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AC7491-5BBB-4973-9919-4F5E9D621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F75FBA-8850-4DEE-B940-4F01C117F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42DABE-9F61-4F4E-A8CF-6024569BF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13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DAE73-F126-4054-9646-288AC9225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2B176-B5E5-4C5D-81ED-A1B6226C5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E916AC-1534-43F3-B063-70FE5A42B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E7032E-AF34-4363-8E86-4DCB5B2EF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21790-606D-4B78-9538-EA350C459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28983-C73D-4D11-936F-716DFD44C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500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8B195-F16E-4A1F-9A9B-90C3B3296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3B2B8-C0FD-4218-BFF4-395F833DA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2090D-A094-47F7-9CAD-7A79DA7B5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71AD3-7889-4BD6-84A1-4FF34C3C5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FC187-B505-470B-81F4-AF95992F5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3803A-EC27-4B14-9E1B-D57782C0E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511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EEF315-C846-46FE-81D8-17C201C71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11964-0635-41A4-B357-84A91C694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7F4EC-8B2F-4D8D-BE73-4ADC019380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0C0C2-006C-489F-9349-D95BEA9097E4}" type="datetimeFigureOut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BA400-5A1A-40B3-927A-429993F28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1B765-124D-4BE9-91DA-0A45DDC2B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4C1D8-BEDC-498F-B808-D3ABEDFA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41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D97705-AC1E-402E-9EB9-FB9498F0E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451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C67282-C525-4B78-AA6C-4357C51B9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"/>
            <a:ext cx="6096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E4A37E-740B-4360-9EFC-9B93C1F99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4960" y="248603"/>
            <a:ext cx="11562080" cy="2387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 Study of the 23 October 2022 Southern England Damaging MCS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516093-16DE-4429-A709-BDAF583E0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28278"/>
            <a:ext cx="9144000" cy="2534602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Ken Pryor</a:t>
            </a:r>
          </a:p>
          <a:p>
            <a:r>
              <a:rPr lang="en-US" b="1" dirty="0">
                <a:solidFill>
                  <a:schemeClr val="bg1"/>
                </a:solidFill>
              </a:rPr>
              <a:t>NOAA/NESDIS/STAR</a:t>
            </a:r>
          </a:p>
          <a:p>
            <a:r>
              <a:rPr lang="en-US" b="1" dirty="0">
                <a:solidFill>
                  <a:schemeClr val="bg1"/>
                </a:solidFill>
              </a:rPr>
              <a:t>David Smart, TORRO/UCL Hazard Centre</a:t>
            </a:r>
          </a:p>
          <a:p>
            <a:r>
              <a:rPr lang="en-US" b="1" dirty="0">
                <a:solidFill>
                  <a:schemeClr val="bg1"/>
                </a:solidFill>
              </a:rPr>
              <a:t>Matthew Clark, UK Met Office</a:t>
            </a:r>
          </a:p>
          <a:p>
            <a:r>
              <a:rPr lang="en-US" b="1" dirty="0">
                <a:solidFill>
                  <a:schemeClr val="bg1"/>
                </a:solidFill>
              </a:rPr>
              <a:t>David Flack, UK Met Office</a:t>
            </a:r>
          </a:p>
          <a:p>
            <a:r>
              <a:rPr lang="en-US" b="1" dirty="0">
                <a:solidFill>
                  <a:schemeClr val="bg1"/>
                </a:solidFill>
              </a:rPr>
              <a:t>Sarah Horton, TORRO</a:t>
            </a:r>
          </a:p>
        </p:txBody>
      </p:sp>
    </p:spTree>
    <p:extLst>
      <p:ext uri="{BB962C8B-B14F-4D97-AF65-F5344CB8AC3E}">
        <p14:creationId xmlns:p14="http://schemas.microsoft.com/office/powerpoint/2010/main" val="3455837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C90C6-B6EC-4556-BBDF-76CEB21A5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85C08-81CE-4BB4-9223-4AFEBFA95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3074"/>
            <a:ext cx="10515600" cy="5286103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During the afternoon of 23 October 2022, a linear-type mesoscale convective system (MCS) developed and intensified over the English Channel, and tracked north-northeastward into southern England, producing tornadoes and widespread damaging straight-line (downburst) winds. </a:t>
            </a:r>
          </a:p>
          <a:p>
            <a:pPr algn="just"/>
            <a:r>
              <a:rPr lang="en-US" dirty="0"/>
              <a:t>The most intense downburst-related winds of the event were recorded at:</a:t>
            </a:r>
          </a:p>
          <a:p>
            <a:pPr lvl="1" algn="just"/>
            <a:r>
              <a:rPr lang="en-US" b="1" dirty="0"/>
              <a:t>Middle Wallop Airport, Hampshire </a:t>
            </a:r>
            <a:r>
              <a:rPr lang="en-US" dirty="0"/>
              <a:t>(55 miles SW of London), with a wind gust of </a:t>
            </a:r>
            <a:r>
              <a:rPr lang="en-US" b="1" dirty="0"/>
              <a:t>54 </a:t>
            </a:r>
            <a:r>
              <a:rPr lang="en-US" b="1" dirty="0" err="1"/>
              <a:t>kt</a:t>
            </a:r>
            <a:r>
              <a:rPr lang="en-US" b="1" dirty="0"/>
              <a:t> (62 mph)</a:t>
            </a:r>
            <a:r>
              <a:rPr lang="en-US" dirty="0"/>
              <a:t> recorded between 1500 and 1600 UTC and generated by a prominent bowing segment of the MCS.</a:t>
            </a:r>
          </a:p>
          <a:p>
            <a:pPr lvl="1" algn="just"/>
            <a:r>
              <a:rPr lang="en-US" b="1" dirty="0"/>
              <a:t>London Colney, Hertfordshire,</a:t>
            </a:r>
            <a:r>
              <a:rPr lang="en-US" dirty="0"/>
              <a:t> with a wind gust of </a:t>
            </a:r>
            <a:r>
              <a:rPr lang="en-US" b="1" dirty="0"/>
              <a:t>56 </a:t>
            </a:r>
            <a:r>
              <a:rPr lang="en-US" b="1" dirty="0" err="1"/>
              <a:t>kt</a:t>
            </a:r>
            <a:r>
              <a:rPr lang="en-US" b="1" dirty="0"/>
              <a:t> (64 mph) recorded at 1640 UTC</a:t>
            </a:r>
            <a:r>
              <a:rPr lang="en-US" dirty="0"/>
              <a:t> and generated by a intense discrete embedded cell east of the bowing segment of the MCS.</a:t>
            </a:r>
          </a:p>
          <a:p>
            <a:r>
              <a:rPr lang="en-US" dirty="0"/>
              <a:t>Significant tornado events occurred over Hampshire between 1430 and 1530 UTC:</a:t>
            </a:r>
          </a:p>
          <a:p>
            <a:pPr lvl="1"/>
            <a:r>
              <a:rPr lang="en-US" b="1" dirty="0"/>
              <a:t>Barton on Sea to Hurstbourne Priors</a:t>
            </a:r>
            <a:r>
              <a:rPr lang="en-US" dirty="0"/>
              <a:t>, &gt;60 km-length track</a:t>
            </a:r>
          </a:p>
          <a:p>
            <a:pPr lvl="1"/>
            <a:r>
              <a:rPr lang="en-US" b="1" dirty="0" err="1"/>
              <a:t>Marwell</a:t>
            </a:r>
            <a:r>
              <a:rPr lang="en-US" b="1" dirty="0"/>
              <a:t>, </a:t>
            </a:r>
            <a:r>
              <a:rPr lang="en-US" dirty="0"/>
              <a:t>3.75 km length track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895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8FB9B3-E0A2-4689-8761-AEE643FAE6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35" y="0"/>
            <a:ext cx="10432329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1B58C534-D7A3-44A3-8178-F7A7D378CE6F}"/>
              </a:ext>
            </a:extLst>
          </p:cNvPr>
          <p:cNvSpPr/>
          <p:nvPr/>
        </p:nvSpPr>
        <p:spPr>
          <a:xfrm rot="5400000">
            <a:off x="4205222" y="2161812"/>
            <a:ext cx="2102569" cy="3771945"/>
          </a:xfrm>
          <a:prstGeom prst="ellipse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EF73F55-DFF3-41FB-A77F-8DE04BCF8DEF}"/>
              </a:ext>
            </a:extLst>
          </p:cNvPr>
          <p:cNvSpPr/>
          <p:nvPr/>
        </p:nvSpPr>
        <p:spPr>
          <a:xfrm>
            <a:off x="7114903" y="862149"/>
            <a:ext cx="2743712" cy="2194560"/>
          </a:xfrm>
          <a:prstGeom prst="ellipse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BB2098-83F3-4913-8EE5-9665E99BB509}"/>
              </a:ext>
            </a:extLst>
          </p:cNvPr>
          <p:cNvSpPr txBox="1"/>
          <p:nvPr/>
        </p:nvSpPr>
        <p:spPr>
          <a:xfrm>
            <a:off x="3902704" y="2350169"/>
            <a:ext cx="26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Dorset-Hampshire-Sussex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Bow Echo and Supercell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82951C-D0AE-48BC-9665-A25C38E343A0}"/>
              </a:ext>
            </a:extLst>
          </p:cNvPr>
          <p:cNvSpPr txBox="1"/>
          <p:nvPr/>
        </p:nvSpPr>
        <p:spPr>
          <a:xfrm>
            <a:off x="6794661" y="457257"/>
            <a:ext cx="338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London and SE England Bow Echo</a:t>
            </a:r>
          </a:p>
        </p:txBody>
      </p:sp>
    </p:spTree>
    <p:extLst>
      <p:ext uri="{BB962C8B-B14F-4D97-AF65-F5344CB8AC3E}">
        <p14:creationId xmlns:p14="http://schemas.microsoft.com/office/powerpoint/2010/main" val="1867308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9B149-4B8D-4B9C-98ED-CCCC67AA8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TORRO Site Investigation Reports</a:t>
            </a:r>
            <a:br>
              <a:rPr lang="en-US" b="1" dirty="0"/>
            </a:br>
            <a:r>
              <a:rPr lang="en-US" b="1" dirty="0"/>
              <a:t>Sarah Horton, Author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BAAD05E-4DD7-4F71-8560-F464DA9300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232" y="1257362"/>
            <a:ext cx="4713768" cy="5548003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15A4699-03DC-413A-87AC-9FB14FE934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7300" y="1298533"/>
            <a:ext cx="4713768" cy="5225436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CEB3F0B-7202-45B5-93C6-4EBAA92E2706}"/>
              </a:ext>
            </a:extLst>
          </p:cNvPr>
          <p:cNvSpPr txBox="1"/>
          <p:nvPr/>
        </p:nvSpPr>
        <p:spPr>
          <a:xfrm>
            <a:off x="7088" y="5600638"/>
            <a:ext cx="57979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Barton on Sea to Hurstbourne Priors Extended Tornado </a:t>
            </a:r>
          </a:p>
          <a:p>
            <a:r>
              <a:rPr lang="en-US" dirty="0"/>
              <a:t>track 23 October 2022. TORRO site Investigation </a:t>
            </a:r>
          </a:p>
          <a:p>
            <a:r>
              <a:rPr lang="en-US" dirty="0"/>
              <a:t>report: SI20221023_BOS_HP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0B342B-AF9C-468C-95C6-EF61658D7A40}"/>
              </a:ext>
            </a:extLst>
          </p:cNvPr>
          <p:cNvSpPr txBox="1"/>
          <p:nvPr/>
        </p:nvSpPr>
        <p:spPr>
          <a:xfrm>
            <a:off x="6349054" y="5695171"/>
            <a:ext cx="5378204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The </a:t>
            </a:r>
            <a:r>
              <a:rPr lang="en-US" dirty="0" err="1"/>
              <a:t>Marwell</a:t>
            </a:r>
            <a:r>
              <a:rPr lang="en-US" dirty="0"/>
              <a:t> Tornado 23 October 2022. </a:t>
            </a:r>
          </a:p>
          <a:p>
            <a:r>
              <a:rPr lang="en-US" dirty="0"/>
              <a:t>TORRO site Investigation report: SI20221026_Marwell</a:t>
            </a:r>
          </a:p>
        </p:txBody>
      </p:sp>
    </p:spTree>
    <p:extLst>
      <p:ext uri="{BB962C8B-B14F-4D97-AF65-F5344CB8AC3E}">
        <p14:creationId xmlns:p14="http://schemas.microsoft.com/office/powerpoint/2010/main" val="4077285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13378-ABEE-453E-8AD0-E8746F015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383"/>
            <a:ext cx="10515600" cy="806858"/>
          </a:xfrm>
        </p:spPr>
        <p:txBody>
          <a:bodyPr/>
          <a:lstStyle/>
          <a:p>
            <a:pPr algn="ctr"/>
            <a:r>
              <a:rPr lang="en-US" b="1" dirty="0"/>
              <a:t>Data Analysis and Methodology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F31563-087A-4C64-9348-8BFE743BF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4241"/>
            <a:ext cx="12158418" cy="484815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04966F-E8C2-4084-9EEA-8D8041F219F0}"/>
              </a:ext>
            </a:extLst>
          </p:cNvPr>
          <p:cNvSpPr txBox="1"/>
          <p:nvPr/>
        </p:nvSpPr>
        <p:spPr>
          <a:xfrm>
            <a:off x="4592320" y="5601829"/>
            <a:ext cx="7955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Passive microwave (MW) observations from polar-orbiting satellites are instrumental in identifying convective storms with dense ice-phase precipitation cores that can generate intense downdrafts by the processes of loading, melting, and evaporation.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A5230-C579-4BF0-A22A-1B7EFE509657}"/>
              </a:ext>
            </a:extLst>
          </p:cNvPr>
          <p:cNvSpPr txBox="1"/>
          <p:nvPr/>
        </p:nvSpPr>
        <p:spPr>
          <a:xfrm>
            <a:off x="0" y="5601829"/>
            <a:ext cx="449174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NUCAPS: NOAA-Unique Combined Atmospheric </a:t>
            </a:r>
          </a:p>
          <a:p>
            <a:r>
              <a:rPr lang="en-US" sz="1600" b="1" dirty="0"/>
              <a:t>Processing System is the NOAA enterprise </a:t>
            </a:r>
          </a:p>
          <a:p>
            <a:r>
              <a:rPr lang="en-US" sz="1600" b="1" dirty="0"/>
              <a:t>algorithm for retrieval of temperature and </a:t>
            </a:r>
          </a:p>
          <a:p>
            <a:r>
              <a:rPr lang="en-US" sz="1600" b="1" dirty="0"/>
              <a:t>moisture profiles and derived stability parameters.</a:t>
            </a:r>
          </a:p>
        </p:txBody>
      </p:sp>
    </p:spTree>
    <p:extLst>
      <p:ext uri="{BB962C8B-B14F-4D97-AF65-F5344CB8AC3E}">
        <p14:creationId xmlns:p14="http://schemas.microsoft.com/office/powerpoint/2010/main" val="2474906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fld id="{7FAB46C7-2FCE-4796-B2FE-4CA0FAB9998F}" type="slidenum">
              <a:rPr lang="en-US" sz="1200"/>
              <a:pPr/>
              <a:t>6</a:t>
            </a:fld>
            <a:endParaRPr lang="en-US" sz="1200"/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76200"/>
            <a:ext cx="7772400" cy="685800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dirty="0">
                <a:latin typeface="Times New Roman" pitchFamily="18" charset="0"/>
              </a:rPr>
              <a:t>The microwave region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9800" y="838200"/>
            <a:ext cx="7848600" cy="609600"/>
          </a:xfrm>
        </p:spPr>
        <p:txBody>
          <a:bodyPr>
            <a:normAutofit fontScale="77500" lnSpcReduction="20000"/>
          </a:bodyPr>
          <a:lstStyle/>
          <a:p>
            <a:pPr eaLnBrk="1" hangingPunct="1">
              <a:spcBef>
                <a:spcPct val="50000"/>
              </a:spcBef>
            </a:pPr>
            <a:r>
              <a:rPr lang="en-US">
                <a:latin typeface="Comic Sans MS" charset="0"/>
              </a:rPr>
              <a:t>The microwave region generally spans the range from about 3 GHz to 300 GHz.</a:t>
            </a:r>
          </a:p>
        </p:txBody>
      </p:sp>
      <p:pic>
        <p:nvPicPr>
          <p:cNvPr id="19461" name="Picture 5" descr="MJ_Fig_01_0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524000"/>
            <a:ext cx="6934200" cy="517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4267200" y="6019800"/>
            <a:ext cx="3429000" cy="381000"/>
            <a:chOff x="2743200" y="6019800"/>
            <a:chExt cx="3429000" cy="381000"/>
          </a:xfrm>
        </p:grpSpPr>
        <p:sp>
          <p:nvSpPr>
            <p:cNvPr id="19463" name="Oval 5"/>
            <p:cNvSpPr>
              <a:spLocks noChangeArrowheads="1"/>
            </p:cNvSpPr>
            <p:nvPr/>
          </p:nvSpPr>
          <p:spPr bwMode="auto">
            <a:xfrm>
              <a:off x="2743200" y="6019800"/>
              <a:ext cx="838200" cy="38100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64" name="Oval 6"/>
            <p:cNvSpPr>
              <a:spLocks noChangeArrowheads="1"/>
            </p:cNvSpPr>
            <p:nvPr/>
          </p:nvSpPr>
          <p:spPr bwMode="auto">
            <a:xfrm>
              <a:off x="5334000" y="6019800"/>
              <a:ext cx="838200" cy="38100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5A17E02A-4E2F-4AC3-A944-41D44E7EB042}"/>
              </a:ext>
            </a:extLst>
          </p:cNvPr>
          <p:cNvSpPr/>
          <p:nvPr/>
        </p:nvSpPr>
        <p:spPr>
          <a:xfrm>
            <a:off x="3431357" y="1640264"/>
            <a:ext cx="1293042" cy="923827"/>
          </a:xfrm>
          <a:prstGeom prst="ellipse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09E645-E0B0-47CF-A2A0-D1AA18E4189A}"/>
              </a:ext>
            </a:extLst>
          </p:cNvPr>
          <p:cNvSpPr txBox="1"/>
          <p:nvPr/>
        </p:nvSpPr>
        <p:spPr>
          <a:xfrm>
            <a:off x="1608254" y="2639358"/>
            <a:ext cx="18069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U.S. NEXRAD/</a:t>
            </a:r>
          </a:p>
          <a:p>
            <a:r>
              <a:rPr lang="en-US" sz="2000" b="1" dirty="0"/>
              <a:t>UKMO Doppler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E9C1BD-FB60-4C06-B2B6-4E688B6C89BB}"/>
              </a:ext>
            </a:extLst>
          </p:cNvPr>
          <p:cNvCxnSpPr/>
          <p:nvPr/>
        </p:nvCxnSpPr>
        <p:spPr>
          <a:xfrm flipV="1">
            <a:off x="3159760" y="2326640"/>
            <a:ext cx="497840" cy="39624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5198582C-3845-4EDC-8711-50FBFE9452D2}"/>
              </a:ext>
            </a:extLst>
          </p:cNvPr>
          <p:cNvSpPr/>
          <p:nvPr/>
        </p:nvSpPr>
        <p:spPr>
          <a:xfrm>
            <a:off x="5335178" y="1640263"/>
            <a:ext cx="1604102" cy="923827"/>
          </a:xfrm>
          <a:prstGeom prst="ellipse">
            <a:avLst/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7B672E-8D74-4047-8D34-6F963CD3B3EC}"/>
              </a:ext>
            </a:extLst>
          </p:cNvPr>
          <p:cNvSpPr txBox="1"/>
          <p:nvPr/>
        </p:nvSpPr>
        <p:spPr>
          <a:xfrm>
            <a:off x="9220200" y="3048000"/>
            <a:ext cx="30996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Satellite MWR:</a:t>
            </a:r>
          </a:p>
          <a:p>
            <a:r>
              <a:rPr lang="en-US" sz="2000" b="1" dirty="0"/>
              <a:t>ATMS, AMSU-A, GMI, MHS,</a:t>
            </a:r>
          </a:p>
          <a:p>
            <a:r>
              <a:rPr lang="en-US" sz="2000" b="1" dirty="0"/>
              <a:t>SSMIS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4086A47-E3FC-4BD0-88F3-C9D9D1D70211}"/>
              </a:ext>
            </a:extLst>
          </p:cNvPr>
          <p:cNvCxnSpPr>
            <a:cxnSpLocks/>
          </p:cNvCxnSpPr>
          <p:nvPr/>
        </p:nvCxnSpPr>
        <p:spPr>
          <a:xfrm>
            <a:off x="6858000" y="2286000"/>
            <a:ext cx="2418080" cy="949484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8C16A46B-91C0-4B4B-9B0C-CF7EACB3FBBA}"/>
              </a:ext>
            </a:extLst>
          </p:cNvPr>
          <p:cNvSpPr/>
          <p:nvPr/>
        </p:nvSpPr>
        <p:spPr>
          <a:xfrm>
            <a:off x="5144678" y="1613276"/>
            <a:ext cx="951322" cy="923827"/>
          </a:xfrm>
          <a:prstGeom prst="ellipse">
            <a:avLst/>
          </a:prstGeom>
          <a:noFill/>
          <a:ln w="317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C85DA8-535F-4ED1-8995-8F6E6A96BDAA}"/>
              </a:ext>
            </a:extLst>
          </p:cNvPr>
          <p:cNvSpPr txBox="1"/>
          <p:nvPr/>
        </p:nvSpPr>
        <p:spPr>
          <a:xfrm>
            <a:off x="4803265" y="3156506"/>
            <a:ext cx="32174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Ground-based MWRP:</a:t>
            </a:r>
          </a:p>
          <a:p>
            <a:r>
              <a:rPr lang="en-US" sz="2000" b="1" dirty="0" err="1"/>
              <a:t>Radiometrics</a:t>
            </a:r>
            <a:r>
              <a:rPr lang="en-US" sz="2000" b="1" dirty="0"/>
              <a:t> Corp MP-3000 </a:t>
            </a:r>
          </a:p>
          <a:p>
            <a:endParaRPr lang="en-US" sz="2000" b="1" dirty="0"/>
          </a:p>
          <a:p>
            <a:endParaRPr lang="en-US" sz="2000" b="1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3F2D815-3E1C-4CB2-BF9E-C55A45AE6F36}"/>
              </a:ext>
            </a:extLst>
          </p:cNvPr>
          <p:cNvCxnSpPr>
            <a:cxnSpLocks/>
          </p:cNvCxnSpPr>
          <p:nvPr/>
        </p:nvCxnSpPr>
        <p:spPr>
          <a:xfrm>
            <a:off x="5537200" y="2537103"/>
            <a:ext cx="0" cy="698381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64964934-0D29-4F55-86C3-0FAA4D70E8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953" y="3235484"/>
            <a:ext cx="3209925" cy="3152775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6E5116B-89B8-46B4-BD2B-E978B0E9905A}"/>
              </a:ext>
            </a:extLst>
          </p:cNvPr>
          <p:cNvCxnSpPr>
            <a:cxnSpLocks/>
          </p:cNvCxnSpPr>
          <p:nvPr/>
        </p:nvCxnSpPr>
        <p:spPr>
          <a:xfrm flipH="1">
            <a:off x="6004560" y="3840480"/>
            <a:ext cx="327152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527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CECA7A0-58E7-409A-8BDC-BF0F9F81B67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18577"/>
            <a:ext cx="7229894" cy="4336784"/>
          </a:xfr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0562EFE7-B033-4CE3-BE15-CF4ED706C5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895" y="1183612"/>
            <a:ext cx="4962104" cy="4490776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D2FC4A7-98FF-454B-93E2-BADD07D0ABCA}"/>
              </a:ext>
            </a:extLst>
          </p:cNvPr>
          <p:cNvSpPr txBox="1"/>
          <p:nvPr/>
        </p:nvSpPr>
        <p:spPr>
          <a:xfrm>
            <a:off x="0" y="1033911"/>
            <a:ext cx="3914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a)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9D6EA4-7A18-4401-B4DA-EE4BF4F95282}"/>
              </a:ext>
            </a:extLst>
          </p:cNvPr>
          <p:cNvSpPr txBox="1"/>
          <p:nvPr/>
        </p:nvSpPr>
        <p:spPr>
          <a:xfrm>
            <a:off x="7034168" y="1085958"/>
            <a:ext cx="402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b)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3696DD-B6DF-4751-810D-765772B5657D}"/>
              </a:ext>
            </a:extLst>
          </p:cNvPr>
          <p:cNvSpPr txBox="1"/>
          <p:nvPr/>
        </p:nvSpPr>
        <p:spPr>
          <a:xfrm>
            <a:off x="1381760" y="139266"/>
            <a:ext cx="9428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MOGREPS-UK Model Simulation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04D782-8439-4697-BE9C-25440F0DC77E}"/>
              </a:ext>
            </a:extLst>
          </p:cNvPr>
          <p:cNvSpPr txBox="1"/>
          <p:nvPr/>
        </p:nvSpPr>
        <p:spPr>
          <a:xfrm>
            <a:off x="0" y="6211669"/>
            <a:ext cx="9507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MOGREPS-UK: Met Office Global and Regional Ensemble Prediction System</a:t>
            </a:r>
          </a:p>
          <a:p>
            <a:r>
              <a:rPr lang="en-US" b="1" dirty="0"/>
              <a:t>Courtesy Dr. David Flack, Met Office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597485-7821-4F6D-AABE-C4EA8E2119FD}"/>
              </a:ext>
            </a:extLst>
          </p:cNvPr>
          <p:cNvSpPr txBox="1"/>
          <p:nvPr/>
        </p:nvSpPr>
        <p:spPr>
          <a:xfrm>
            <a:off x="0" y="5687980"/>
            <a:ext cx="11833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Strong rear-flank mid-level flow, with low theta-w values, into the MCS; large potential instability downstream of the MCS. </a:t>
            </a:r>
          </a:p>
        </p:txBody>
      </p:sp>
    </p:spTree>
    <p:extLst>
      <p:ext uri="{BB962C8B-B14F-4D97-AF65-F5344CB8AC3E}">
        <p14:creationId xmlns:p14="http://schemas.microsoft.com/office/powerpoint/2010/main" val="3064969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30390</TotalTime>
  <Words>458</Words>
  <Application>Microsoft Office PowerPoint</Application>
  <PresentationFormat>Widescreen</PresentationFormat>
  <Paragraphs>49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MS PGothic</vt:lpstr>
      <vt:lpstr>Arial</vt:lpstr>
      <vt:lpstr>Calibri</vt:lpstr>
      <vt:lpstr>Calibri Light</vt:lpstr>
      <vt:lpstr>Comic Sans MS</vt:lpstr>
      <vt:lpstr>Times New Roman</vt:lpstr>
      <vt:lpstr>Office Theme</vt:lpstr>
      <vt:lpstr>A Study of the 23 October 2022 Southern England Damaging MCS</vt:lpstr>
      <vt:lpstr>Introduction</vt:lpstr>
      <vt:lpstr>PowerPoint Presentation</vt:lpstr>
      <vt:lpstr>TORRO Site Investigation Reports Sarah Horton, Author</vt:lpstr>
      <vt:lpstr>Data Analysis and Methodology</vt:lpstr>
      <vt:lpstr>The microwave region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Revisiting  The South England Severe MCS 23 October 2022</dc:title>
  <dc:creator>Kenneth Pryor</dc:creator>
  <cp:lastModifiedBy>Kenneth Pryor</cp:lastModifiedBy>
  <cp:revision>114</cp:revision>
  <dcterms:created xsi:type="dcterms:W3CDTF">2024-05-30T15:42:51Z</dcterms:created>
  <dcterms:modified xsi:type="dcterms:W3CDTF">2024-07-02T16:20:08Z</dcterms:modified>
</cp:coreProperties>
</file>

<file path=docProps/thumbnail.jpeg>
</file>